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lear Sans Regular Bold" panose="020B0603030202020304"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48" autoAdjust="0"/>
    <p:restoredTop sz="73171" autoAdjust="0"/>
  </p:normalViewPr>
  <p:slideViewPr>
    <p:cSldViewPr>
      <p:cViewPr varScale="1">
        <p:scale>
          <a:sx n="54" d="100"/>
          <a:sy n="54" d="100"/>
        </p:scale>
        <p:origin x="952" y="5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1929581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352197" y="2791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latin typeface="+mj-lt"/>
                </a:endParaRPr>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769337" y="2447946"/>
            <a:ext cx="6472724" cy="4271106"/>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mj-lt"/>
              </a:rPr>
              <a:t>Data Analysis for 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a:extLst>
              <a:ext uri="{FF2B5EF4-FFF2-40B4-BE49-F238E27FC236}">
                <a16:creationId xmlns:a16="http://schemas.microsoft.com/office/drawing/2014/main" id="{4EB75E86-EF00-43B4-00E0-77049C4ACBF5}"/>
              </a:ext>
            </a:extLst>
          </p:cNvPr>
          <p:cNvSpPr txBox="1"/>
          <p:nvPr/>
        </p:nvSpPr>
        <p:spPr>
          <a:xfrm>
            <a:off x="14111166" y="3345886"/>
            <a:ext cx="3948234" cy="1569660"/>
          </a:xfrm>
          <a:prstGeom prst="rect">
            <a:avLst/>
          </a:prstGeom>
          <a:noFill/>
        </p:spPr>
        <p:txBody>
          <a:bodyPr wrap="square" rtlCol="0">
            <a:spAutoFit/>
          </a:bodyPr>
          <a:lstStyle/>
          <a:p>
            <a:r>
              <a:rPr lang="en-US" sz="3200" b="1" dirty="0"/>
              <a:t>January 2021 is the month with most posts (1708 posts)</a:t>
            </a:r>
          </a:p>
        </p:txBody>
      </p:sp>
      <p:pic>
        <p:nvPicPr>
          <p:cNvPr id="30" name="Picture 29" descr="Chart, bar chart, histogram&#10;&#10;Description automatically generated">
            <a:extLst>
              <a:ext uri="{FF2B5EF4-FFF2-40B4-BE49-F238E27FC236}">
                <a16:creationId xmlns:a16="http://schemas.microsoft.com/office/drawing/2014/main" id="{D897DCED-6A62-921A-A942-A5B2ACA029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6848" y="844983"/>
            <a:ext cx="11543952" cy="7916905"/>
          </a:xfrm>
          <a:prstGeom prst="rect">
            <a:avLst/>
          </a:prstGeom>
        </p:spPr>
      </p:pic>
    </p:spTree>
    <p:extLst>
      <p:ext uri="{BB962C8B-B14F-4D97-AF65-F5344CB8AC3E}">
        <p14:creationId xmlns:p14="http://schemas.microsoft.com/office/powerpoint/2010/main" val="1586571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mj-lt"/>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78774"/>
            <a:chOff x="0" y="-47625"/>
            <a:chExt cx="7569956" cy="1171699"/>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32084"/>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5A3276A1-B41F-624B-B4ED-E59BF9120A83}"/>
              </a:ext>
            </a:extLst>
          </p:cNvPr>
          <p:cNvSpPr txBox="1"/>
          <p:nvPr/>
        </p:nvSpPr>
        <p:spPr>
          <a:xfrm>
            <a:off x="10911355" y="1512342"/>
            <a:ext cx="7018421" cy="1569660"/>
          </a:xfrm>
          <a:prstGeom prst="rect">
            <a:avLst/>
          </a:prstGeom>
          <a:noFill/>
        </p:spPr>
        <p:txBody>
          <a:bodyPr wrap="square" rtlCol="0">
            <a:spAutoFit/>
          </a:bodyPr>
          <a:lstStyle/>
          <a:p>
            <a:r>
              <a:rPr lang="en-US" sz="2400" spc="-19" dirty="0">
                <a:solidFill>
                  <a:srgbClr val="000000"/>
                </a:solidFill>
                <a:latin typeface="Graphik Regular" panose="020B0503030202060203" pitchFamily="34" charset="0"/>
              </a:rPr>
              <a:t>We can see Animals, Science followed by Healthy eating and technology are the most popular content within the users, which means the customer that are using Social Buzz are more intellectual people.</a:t>
            </a:r>
          </a:p>
        </p:txBody>
      </p:sp>
      <p:sp>
        <p:nvSpPr>
          <p:cNvPr id="18" name="TextBox 17">
            <a:extLst>
              <a:ext uri="{FF2B5EF4-FFF2-40B4-BE49-F238E27FC236}">
                <a16:creationId xmlns:a16="http://schemas.microsoft.com/office/drawing/2014/main" id="{3586C917-EAB2-2EE3-560B-8357A56DB7DF}"/>
              </a:ext>
            </a:extLst>
          </p:cNvPr>
          <p:cNvSpPr txBox="1"/>
          <p:nvPr/>
        </p:nvSpPr>
        <p:spPr>
          <a:xfrm>
            <a:off x="10911355" y="4502412"/>
            <a:ext cx="7018421" cy="1569660"/>
          </a:xfrm>
          <a:prstGeom prst="rect">
            <a:avLst/>
          </a:prstGeom>
          <a:noFill/>
        </p:spPr>
        <p:txBody>
          <a:bodyPr wrap="square" rtlCol="0">
            <a:spAutoFit/>
          </a:bodyPr>
          <a:lstStyle/>
          <a:p>
            <a:r>
              <a:rPr lang="en-US" sz="2400" dirty="0"/>
              <a:t>It is evident by looking at Animal content that pet parents are using this platform a lot, it could be to post their pet’s pictures which can be a good source of income for them like Instagram or YouTube.</a:t>
            </a:r>
          </a:p>
        </p:txBody>
      </p:sp>
      <p:sp>
        <p:nvSpPr>
          <p:cNvPr id="19" name="TextBox 18">
            <a:extLst>
              <a:ext uri="{FF2B5EF4-FFF2-40B4-BE49-F238E27FC236}">
                <a16:creationId xmlns:a16="http://schemas.microsoft.com/office/drawing/2014/main" id="{FEE59E08-B21D-CCD3-84EB-2F937482CF6D}"/>
              </a:ext>
            </a:extLst>
          </p:cNvPr>
          <p:cNvSpPr txBox="1"/>
          <p:nvPr/>
        </p:nvSpPr>
        <p:spPr>
          <a:xfrm>
            <a:off x="10911355" y="7516599"/>
            <a:ext cx="6891915" cy="1938992"/>
          </a:xfrm>
          <a:prstGeom prst="rect">
            <a:avLst/>
          </a:prstGeom>
          <a:noFill/>
        </p:spPr>
        <p:txBody>
          <a:bodyPr wrap="square" rtlCol="0">
            <a:spAutoFit/>
          </a:bodyPr>
          <a:lstStyle/>
          <a:p>
            <a:r>
              <a:rPr lang="en-US" sz="2400" dirty="0"/>
              <a:t>By looking at the data we can tell that January and December has been the month when there was more activity. The reason could be the holiday season, when users have a lot to share with friends and family.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latin typeface="+mj-lt"/>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2247900"/>
            <a:ext cx="8991307" cy="5153967"/>
            <a:chOff x="0" y="0"/>
            <a:chExt cx="11988410" cy="2698802"/>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Today's agenda</a:t>
              </a:r>
            </a:p>
          </p:txBody>
        </p:sp>
        <p:sp>
          <p:nvSpPr>
            <p:cNvPr id="4" name="TextBox 4"/>
            <p:cNvSpPr txBox="1"/>
            <p:nvPr/>
          </p:nvSpPr>
          <p:spPr>
            <a:xfrm>
              <a:off x="0" y="1373780"/>
              <a:ext cx="11988410" cy="1325022"/>
            </a:xfrm>
            <a:prstGeom prst="rect">
              <a:avLst/>
            </a:prstGeom>
          </p:spPr>
          <p:txBody>
            <a:bodyPr wrap="square" lIns="0" tIns="0" rIns="0" bIns="0" rtlCol="0" anchor="t">
              <a:spAutoFit/>
            </a:bodyPr>
            <a:lstStyle/>
            <a:p>
              <a:r>
                <a:rPr lang="en-US" sz="3200" spc="-19" dirty="0">
                  <a:solidFill>
                    <a:srgbClr val="000000"/>
                  </a:solidFill>
                </a:rPr>
                <a:t>Project recap</a:t>
              </a:r>
            </a:p>
            <a:p>
              <a:r>
                <a:rPr lang="en-US" sz="3200" spc="-19" dirty="0">
                  <a:solidFill>
                    <a:srgbClr val="000000"/>
                  </a:solidFill>
                </a:rPr>
                <a:t>Problem</a:t>
              </a:r>
            </a:p>
            <a:p>
              <a:r>
                <a:rPr lang="en-US" sz="3200" spc="-19" dirty="0">
                  <a:solidFill>
                    <a:srgbClr val="000000"/>
                  </a:solidFill>
                </a:rPr>
                <a:t>The Analytics team</a:t>
              </a:r>
            </a:p>
            <a:p>
              <a:r>
                <a:rPr lang="en-US" sz="3200" spc="-19" dirty="0">
                  <a:solidFill>
                    <a:srgbClr val="000000"/>
                  </a:solidFill>
                </a:rPr>
                <a:t>Process</a:t>
              </a:r>
            </a:p>
            <a:p>
              <a:r>
                <a:rPr lang="en-US" sz="3200" spc="-19" dirty="0">
                  <a:solidFill>
                    <a:srgbClr val="000000"/>
                  </a:solidFill>
                </a:rPr>
                <a:t>Insights</a:t>
              </a:r>
            </a:p>
            <a:p>
              <a:r>
                <a:rPr lang="en-US" sz="3200" spc="-19" dirty="0">
                  <a:solidFill>
                    <a:srgbClr val="000000"/>
                  </a:solidFill>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8436952" y="952500"/>
            <a:ext cx="8936648" cy="8382000"/>
          </a:xfrm>
          <a:prstGeom prst="rect">
            <a:avLst/>
          </a:prstGeom>
          <a:solidFill>
            <a:schemeClr val="bg1"/>
          </a:solidFill>
        </p:spPr>
        <p:txBody>
          <a:bodyPr/>
          <a:lstStyle/>
          <a:p>
            <a:endParaRPr lang="en-US" dirty="0"/>
          </a:p>
          <a:p>
            <a:endParaRPr lang="en-US" dirty="0"/>
          </a:p>
          <a:p>
            <a:endParaRPr lang="en-US" dirty="0"/>
          </a:p>
          <a:p>
            <a:r>
              <a:rPr lang="en-US" sz="2800" dirty="0"/>
              <a:t>Social Buzz a content focused start-up has reached over 500 million active users each month. </a:t>
            </a:r>
          </a:p>
          <a:p>
            <a:endParaRPr lang="en-US" sz="2800" dirty="0"/>
          </a:p>
          <a:p>
            <a:r>
              <a:rPr lang="en-US" sz="2800" dirty="0"/>
              <a:t>They have scaled quicker than anticipated and need the help of an advisory firm to oversee their scaling process effectively.</a:t>
            </a:r>
          </a:p>
          <a:p>
            <a:endParaRPr lang="en-US" sz="2800" dirty="0"/>
          </a:p>
          <a:p>
            <a:r>
              <a:rPr lang="en-US" sz="2800" dirty="0"/>
              <a:t>To start our engagement with Social Buzz, we are running a 3-month initial project. They are expecting the following:</a:t>
            </a:r>
          </a:p>
          <a:p>
            <a:endParaRPr lang="en-US" sz="2800" dirty="0"/>
          </a:p>
          <a:p>
            <a:pPr marL="457200" indent="-457200">
              <a:buFontTx/>
              <a:buChar char="-"/>
            </a:pPr>
            <a:r>
              <a:rPr lang="en-US" sz="2800" b="1" dirty="0"/>
              <a:t>An audit of their big data practice </a:t>
            </a:r>
          </a:p>
          <a:p>
            <a:pPr marL="457200" indent="-457200">
              <a:buFontTx/>
              <a:buChar char="-"/>
            </a:pPr>
            <a:r>
              <a:rPr lang="en-US" sz="2800" b="1" dirty="0"/>
              <a:t>Recommendations for a successful IPO</a:t>
            </a:r>
          </a:p>
          <a:p>
            <a:pPr marL="457200" indent="-457200">
              <a:buFontTx/>
              <a:buChar char="-"/>
            </a:pPr>
            <a:r>
              <a:rPr lang="en-US" sz="2800" b="1" dirty="0"/>
              <a:t>An analysis of their content categories that highlights the top 5 categories with the largest aggregate popularity</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mj-lt"/>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mj-lt"/>
              </a:rPr>
              <a:t>Problem</a:t>
            </a:r>
          </a:p>
        </p:txBody>
      </p:sp>
      <p:sp>
        <p:nvSpPr>
          <p:cNvPr id="22" name="TextBox 21">
            <a:extLst>
              <a:ext uri="{FF2B5EF4-FFF2-40B4-BE49-F238E27FC236}">
                <a16:creationId xmlns:a16="http://schemas.microsoft.com/office/drawing/2014/main" id="{0C8C7BA2-91A4-2EFE-4428-FEFAFBE4DF21}"/>
              </a:ext>
            </a:extLst>
          </p:cNvPr>
          <p:cNvSpPr txBox="1"/>
          <p:nvPr/>
        </p:nvSpPr>
        <p:spPr>
          <a:xfrm>
            <a:off x="10323095" y="1251282"/>
            <a:ext cx="6974305" cy="7417415"/>
          </a:xfrm>
          <a:prstGeom prst="rect">
            <a:avLst/>
          </a:prstGeom>
          <a:noFill/>
        </p:spPr>
        <p:txBody>
          <a:bodyPr wrap="square" rtlCol="0">
            <a:spAutoFit/>
          </a:bodyPr>
          <a:lstStyle/>
          <a:p>
            <a:endParaRPr lang="en-US" sz="2800" b="1" dirty="0"/>
          </a:p>
          <a:p>
            <a:r>
              <a:rPr lang="en-US" sz="2800" b="1" dirty="0"/>
              <a:t>Due to their rapid growth and digital nature of their core product:</a:t>
            </a:r>
          </a:p>
          <a:p>
            <a:endParaRPr lang="en-US" sz="2800" dirty="0"/>
          </a:p>
          <a:p>
            <a:pPr marL="457200" indent="-457200">
              <a:buFontTx/>
              <a:buChar char="-"/>
            </a:pPr>
            <a:r>
              <a:rPr lang="en-US" sz="2800" dirty="0"/>
              <a:t>Huge amount of data generated every day. </a:t>
            </a:r>
          </a:p>
          <a:p>
            <a:pPr marL="457200" indent="-457200">
              <a:buFontTx/>
              <a:buChar char="-"/>
            </a:pPr>
            <a:endParaRPr lang="en-US" sz="2800" dirty="0"/>
          </a:p>
          <a:p>
            <a:pPr marL="457200" indent="-457200">
              <a:buFontTx/>
              <a:buChar char="-"/>
            </a:pPr>
            <a:r>
              <a:rPr lang="en-US" sz="2800" dirty="0"/>
              <a:t>over 100,000 pieces of content, ranging from text, images, videos and GIFs are posted. </a:t>
            </a:r>
          </a:p>
          <a:p>
            <a:endParaRPr lang="en-US" sz="2800" dirty="0"/>
          </a:p>
          <a:p>
            <a:pPr marL="457200" indent="-457200">
              <a:buFontTx/>
              <a:buChar char="-"/>
            </a:pPr>
            <a:r>
              <a:rPr lang="en-US" sz="2800" dirty="0"/>
              <a:t>Highly unstructured data and requires extremely sophisticated and expensive technology to manage and maintain. </a:t>
            </a:r>
          </a:p>
          <a:p>
            <a:pPr marL="457200" indent="-457200">
              <a:buFontTx/>
              <a:buChar char="-"/>
            </a:pPr>
            <a:endParaRPr lang="en-US" sz="2800" dirty="0"/>
          </a:p>
          <a:p>
            <a:pPr marL="457200" indent="-457200">
              <a:buFontTx/>
              <a:buChar char="-"/>
            </a:pPr>
            <a:r>
              <a:rPr lang="en-US" sz="2800" dirty="0"/>
              <a:t>Not enough employees to maintain this highly complex technology. </a:t>
            </a:r>
          </a:p>
          <a:p>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069879" y="669714"/>
            <a:ext cx="2613445" cy="2603235"/>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117465" y="3635844"/>
            <a:ext cx="2597562" cy="2587414"/>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mj-lt"/>
              </a:rPr>
              <a:t>The Analytics team</a:t>
            </a:r>
          </a:p>
        </p:txBody>
      </p:sp>
      <p:sp>
        <p:nvSpPr>
          <p:cNvPr id="33" name="TextBox 32">
            <a:extLst>
              <a:ext uri="{FF2B5EF4-FFF2-40B4-BE49-F238E27FC236}">
                <a16:creationId xmlns:a16="http://schemas.microsoft.com/office/drawing/2014/main" id="{290E4FAF-0C79-CFB8-C03F-23B79500FAE9}"/>
              </a:ext>
            </a:extLst>
          </p:cNvPr>
          <p:cNvSpPr txBox="1"/>
          <p:nvPr/>
        </p:nvSpPr>
        <p:spPr>
          <a:xfrm>
            <a:off x="13910934" y="1403423"/>
            <a:ext cx="4137864" cy="954107"/>
          </a:xfrm>
          <a:prstGeom prst="rect">
            <a:avLst/>
          </a:prstGeom>
          <a:noFill/>
        </p:spPr>
        <p:txBody>
          <a:bodyPr wrap="none" rtlCol="0">
            <a:spAutoFit/>
          </a:bodyPr>
          <a:lstStyle/>
          <a:p>
            <a:r>
              <a:rPr lang="en-US" sz="2800" b="1" dirty="0"/>
              <a:t>Chief Technology Architect</a:t>
            </a:r>
          </a:p>
          <a:p>
            <a:r>
              <a:rPr lang="en-US" sz="2800" dirty="0"/>
              <a:t>Andrew Fleming</a:t>
            </a:r>
          </a:p>
        </p:txBody>
      </p:sp>
      <p:sp>
        <p:nvSpPr>
          <p:cNvPr id="34" name="TextBox 33">
            <a:extLst>
              <a:ext uri="{FF2B5EF4-FFF2-40B4-BE49-F238E27FC236}">
                <a16:creationId xmlns:a16="http://schemas.microsoft.com/office/drawing/2014/main" id="{EC58723F-736E-0862-B9FC-3087FCBE7454}"/>
              </a:ext>
            </a:extLst>
          </p:cNvPr>
          <p:cNvSpPr txBox="1"/>
          <p:nvPr/>
        </p:nvSpPr>
        <p:spPr>
          <a:xfrm>
            <a:off x="13948884" y="4310408"/>
            <a:ext cx="2694840" cy="954107"/>
          </a:xfrm>
          <a:prstGeom prst="rect">
            <a:avLst/>
          </a:prstGeom>
          <a:noFill/>
        </p:spPr>
        <p:txBody>
          <a:bodyPr wrap="none" rtlCol="0">
            <a:spAutoFit/>
          </a:bodyPr>
          <a:lstStyle/>
          <a:p>
            <a:r>
              <a:rPr lang="en-US" sz="2800" b="1" dirty="0"/>
              <a:t>Senior Principal</a:t>
            </a:r>
          </a:p>
          <a:p>
            <a:r>
              <a:rPr lang="en-US" sz="2800" dirty="0"/>
              <a:t>Marcus Rompton</a:t>
            </a:r>
          </a:p>
        </p:txBody>
      </p:sp>
      <p:sp>
        <p:nvSpPr>
          <p:cNvPr id="35" name="TextBox 34">
            <a:extLst>
              <a:ext uri="{FF2B5EF4-FFF2-40B4-BE49-F238E27FC236}">
                <a16:creationId xmlns:a16="http://schemas.microsoft.com/office/drawing/2014/main" id="{3E6F0DF3-CA05-25BD-E37C-FBF07BBFC629}"/>
              </a:ext>
            </a:extLst>
          </p:cNvPr>
          <p:cNvSpPr txBox="1"/>
          <p:nvPr/>
        </p:nvSpPr>
        <p:spPr>
          <a:xfrm>
            <a:off x="13910934" y="7261624"/>
            <a:ext cx="3046523" cy="954107"/>
          </a:xfrm>
          <a:prstGeom prst="rect">
            <a:avLst/>
          </a:prstGeom>
          <a:noFill/>
        </p:spPr>
        <p:txBody>
          <a:bodyPr wrap="square" rtlCol="0">
            <a:spAutoFit/>
          </a:bodyPr>
          <a:lstStyle/>
          <a:p>
            <a:r>
              <a:rPr lang="en-US" sz="2800" b="1" dirty="0"/>
              <a:t>Data Analyst</a:t>
            </a:r>
          </a:p>
          <a:p>
            <a:r>
              <a:rPr lang="en-US" sz="2800" dirty="0"/>
              <a:t>Priyanka Katre</a:t>
            </a:r>
          </a:p>
        </p:txBody>
      </p:sp>
      <p:grpSp>
        <p:nvGrpSpPr>
          <p:cNvPr id="23" name="Group 23"/>
          <p:cNvGrpSpPr>
            <a:grpSpLocks noChangeAspect="1"/>
          </p:cNvGrpSpPr>
          <p:nvPr/>
        </p:nvGrpSpPr>
        <p:grpSpPr>
          <a:xfrm>
            <a:off x="11089560" y="6560837"/>
            <a:ext cx="2650844" cy="2572977"/>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6BF7FDC3-8D38-ADD9-8DB2-8824F63137C7}"/>
              </a:ext>
            </a:extLst>
          </p:cNvPr>
          <p:cNvSpPr txBox="1"/>
          <p:nvPr/>
        </p:nvSpPr>
        <p:spPr>
          <a:xfrm>
            <a:off x="3542580" y="1043156"/>
            <a:ext cx="3099646" cy="523220"/>
          </a:xfrm>
          <a:prstGeom prst="rect">
            <a:avLst/>
          </a:prstGeom>
          <a:noFill/>
        </p:spPr>
        <p:txBody>
          <a:bodyPr wrap="square" rtlCol="0">
            <a:spAutoFit/>
          </a:bodyPr>
          <a:lstStyle/>
          <a:p>
            <a:r>
              <a:rPr lang="en-US" sz="2800" dirty="0">
                <a:solidFill>
                  <a:schemeClr val="bg1"/>
                </a:solidFill>
              </a:rPr>
              <a:t>Data Understanding</a:t>
            </a:r>
          </a:p>
        </p:txBody>
      </p:sp>
      <p:sp>
        <p:nvSpPr>
          <p:cNvPr id="40" name="TextBox 39">
            <a:extLst>
              <a:ext uri="{FF2B5EF4-FFF2-40B4-BE49-F238E27FC236}">
                <a16:creationId xmlns:a16="http://schemas.microsoft.com/office/drawing/2014/main" id="{C85E6291-861D-03BD-E1F7-395EC4DDC421}"/>
              </a:ext>
            </a:extLst>
          </p:cNvPr>
          <p:cNvSpPr txBox="1"/>
          <p:nvPr/>
        </p:nvSpPr>
        <p:spPr>
          <a:xfrm>
            <a:off x="5453060" y="2673291"/>
            <a:ext cx="2155077" cy="523220"/>
          </a:xfrm>
          <a:prstGeom prst="rect">
            <a:avLst/>
          </a:prstGeom>
          <a:noFill/>
        </p:spPr>
        <p:txBody>
          <a:bodyPr wrap="none" rtlCol="0">
            <a:spAutoFit/>
          </a:bodyPr>
          <a:lstStyle/>
          <a:p>
            <a:r>
              <a:rPr lang="en-US" sz="2800" dirty="0">
                <a:solidFill>
                  <a:schemeClr val="bg1"/>
                </a:solidFill>
              </a:rPr>
              <a:t>Data cleaning</a:t>
            </a:r>
          </a:p>
        </p:txBody>
      </p:sp>
      <p:sp>
        <p:nvSpPr>
          <p:cNvPr id="41" name="TextBox 40">
            <a:extLst>
              <a:ext uri="{FF2B5EF4-FFF2-40B4-BE49-F238E27FC236}">
                <a16:creationId xmlns:a16="http://schemas.microsoft.com/office/drawing/2014/main" id="{CCC2DC7D-6C87-7FB8-159F-0804522045D9}"/>
              </a:ext>
            </a:extLst>
          </p:cNvPr>
          <p:cNvSpPr txBox="1"/>
          <p:nvPr/>
        </p:nvSpPr>
        <p:spPr>
          <a:xfrm>
            <a:off x="7295280" y="4303426"/>
            <a:ext cx="2409955" cy="523220"/>
          </a:xfrm>
          <a:prstGeom prst="rect">
            <a:avLst/>
          </a:prstGeom>
          <a:noFill/>
        </p:spPr>
        <p:txBody>
          <a:bodyPr wrap="none" rtlCol="0">
            <a:spAutoFit/>
          </a:bodyPr>
          <a:lstStyle/>
          <a:p>
            <a:r>
              <a:rPr lang="en-US" sz="2800" dirty="0">
                <a:solidFill>
                  <a:schemeClr val="bg1"/>
                </a:solidFill>
              </a:rPr>
              <a:t>Data Modelling</a:t>
            </a:r>
          </a:p>
        </p:txBody>
      </p:sp>
      <p:sp>
        <p:nvSpPr>
          <p:cNvPr id="42" name="TextBox 41">
            <a:extLst>
              <a:ext uri="{FF2B5EF4-FFF2-40B4-BE49-F238E27FC236}">
                <a16:creationId xmlns:a16="http://schemas.microsoft.com/office/drawing/2014/main" id="{AEFC2AC7-7323-9E95-FDA8-230DBEEAF331}"/>
              </a:ext>
            </a:extLst>
          </p:cNvPr>
          <p:cNvSpPr txBox="1"/>
          <p:nvPr/>
        </p:nvSpPr>
        <p:spPr>
          <a:xfrm>
            <a:off x="9168063" y="5943156"/>
            <a:ext cx="2116477" cy="523220"/>
          </a:xfrm>
          <a:prstGeom prst="rect">
            <a:avLst/>
          </a:prstGeom>
          <a:noFill/>
        </p:spPr>
        <p:txBody>
          <a:bodyPr wrap="none" rtlCol="0">
            <a:spAutoFit/>
          </a:bodyPr>
          <a:lstStyle/>
          <a:p>
            <a:r>
              <a:rPr lang="en-US" sz="2800" dirty="0">
                <a:solidFill>
                  <a:schemeClr val="bg1"/>
                </a:solidFill>
              </a:rPr>
              <a:t>Data Analysis</a:t>
            </a:r>
          </a:p>
        </p:txBody>
      </p:sp>
      <p:sp>
        <p:nvSpPr>
          <p:cNvPr id="43" name="TextBox 42">
            <a:extLst>
              <a:ext uri="{FF2B5EF4-FFF2-40B4-BE49-F238E27FC236}">
                <a16:creationId xmlns:a16="http://schemas.microsoft.com/office/drawing/2014/main" id="{BAB996C0-4B3A-838C-3720-2FA33D8E299C}"/>
              </a:ext>
            </a:extLst>
          </p:cNvPr>
          <p:cNvSpPr txBox="1"/>
          <p:nvPr/>
        </p:nvSpPr>
        <p:spPr>
          <a:xfrm>
            <a:off x="11029473" y="7568849"/>
            <a:ext cx="2601803" cy="523220"/>
          </a:xfrm>
          <a:prstGeom prst="rect">
            <a:avLst/>
          </a:prstGeom>
          <a:noFill/>
        </p:spPr>
        <p:txBody>
          <a:bodyPr wrap="none" rtlCol="0">
            <a:spAutoFit/>
          </a:bodyPr>
          <a:lstStyle/>
          <a:p>
            <a:r>
              <a:rPr lang="en-US" sz="2800" dirty="0">
                <a:solidFill>
                  <a:schemeClr val="bg1"/>
                </a:solidFill>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87A64B11-65D4-3D4D-8F6B-5CC04C874BB5}"/>
              </a:ext>
            </a:extLst>
          </p:cNvPr>
          <p:cNvSpPr txBox="1"/>
          <p:nvPr/>
        </p:nvSpPr>
        <p:spPr>
          <a:xfrm>
            <a:off x="1660566" y="2539957"/>
            <a:ext cx="4636129" cy="3662541"/>
          </a:xfrm>
          <a:prstGeom prst="rect">
            <a:avLst/>
          </a:prstGeom>
          <a:noFill/>
        </p:spPr>
        <p:txBody>
          <a:bodyPr wrap="square" rtlCol="0">
            <a:spAutoFit/>
          </a:bodyPr>
          <a:lstStyle/>
          <a:p>
            <a:r>
              <a:rPr lang="en-US" sz="2800" b="1" i="0" dirty="0">
                <a:solidFill>
                  <a:srgbClr val="333333"/>
                </a:solidFill>
                <a:effectLst/>
              </a:rPr>
              <a:t>How many unique categories are there?</a:t>
            </a:r>
          </a:p>
          <a:p>
            <a:endParaRPr lang="en-US" sz="2800" b="1" dirty="0">
              <a:solidFill>
                <a:srgbClr val="333333"/>
              </a:solidFill>
            </a:endParaRPr>
          </a:p>
          <a:p>
            <a:endParaRPr lang="en-US" sz="2800" b="1" dirty="0">
              <a:solidFill>
                <a:srgbClr val="333333"/>
              </a:solidFill>
            </a:endParaRPr>
          </a:p>
          <a:p>
            <a:endParaRPr lang="en-US" sz="4000" b="1" dirty="0">
              <a:solidFill>
                <a:srgbClr val="333333"/>
              </a:solidFill>
            </a:endParaRPr>
          </a:p>
          <a:p>
            <a:r>
              <a:rPr lang="en-US" sz="4000" b="1" dirty="0">
                <a:solidFill>
                  <a:srgbClr val="333333"/>
                </a:solidFill>
              </a:rPr>
              <a:t>- 16 unique </a:t>
            </a:r>
            <a:r>
              <a:rPr lang="en-US" sz="4000" dirty="0">
                <a:solidFill>
                  <a:srgbClr val="333333"/>
                </a:solidFill>
              </a:rPr>
              <a:t>categories</a:t>
            </a:r>
            <a:endParaRPr lang="en-US" sz="4000" dirty="0"/>
          </a:p>
        </p:txBody>
      </p:sp>
      <p:sp>
        <p:nvSpPr>
          <p:cNvPr id="16" name="TextBox 15">
            <a:extLst>
              <a:ext uri="{FF2B5EF4-FFF2-40B4-BE49-F238E27FC236}">
                <a16:creationId xmlns:a16="http://schemas.microsoft.com/office/drawing/2014/main" id="{B7C4117A-9338-A110-E1B9-129DDC37331B}"/>
              </a:ext>
            </a:extLst>
          </p:cNvPr>
          <p:cNvSpPr txBox="1"/>
          <p:nvPr/>
        </p:nvSpPr>
        <p:spPr>
          <a:xfrm>
            <a:off x="7102747" y="2536014"/>
            <a:ext cx="4234017" cy="3754874"/>
          </a:xfrm>
          <a:prstGeom prst="rect">
            <a:avLst/>
          </a:prstGeom>
          <a:noFill/>
        </p:spPr>
        <p:txBody>
          <a:bodyPr wrap="square" rtlCol="0">
            <a:spAutoFit/>
          </a:bodyPr>
          <a:lstStyle/>
          <a:p>
            <a:r>
              <a:rPr lang="en-US" sz="2800" b="1" i="0" dirty="0">
                <a:solidFill>
                  <a:srgbClr val="333333"/>
                </a:solidFill>
                <a:effectLst/>
              </a:rPr>
              <a:t>How many reactions are there to the most popular category?</a:t>
            </a:r>
          </a:p>
          <a:p>
            <a:endParaRPr lang="en-US" sz="2800" b="1" dirty="0">
              <a:solidFill>
                <a:srgbClr val="333333"/>
              </a:solidFill>
            </a:endParaRPr>
          </a:p>
          <a:p>
            <a:endParaRPr lang="en-US" sz="2800" b="1" dirty="0">
              <a:solidFill>
                <a:srgbClr val="333333"/>
              </a:solidFill>
            </a:endParaRPr>
          </a:p>
          <a:p>
            <a:r>
              <a:rPr lang="en-US" sz="2800" b="1" i="0" dirty="0">
                <a:solidFill>
                  <a:srgbClr val="333333"/>
                </a:solidFill>
                <a:effectLst/>
              </a:rPr>
              <a:t>- </a:t>
            </a:r>
            <a:r>
              <a:rPr lang="en-US" sz="4000" b="1" i="0" dirty="0">
                <a:solidFill>
                  <a:srgbClr val="333333"/>
                </a:solidFill>
                <a:effectLst/>
              </a:rPr>
              <a:t>1897 reactions </a:t>
            </a:r>
            <a:r>
              <a:rPr lang="en-US" sz="4000" i="0" dirty="0">
                <a:solidFill>
                  <a:srgbClr val="333333"/>
                </a:solidFill>
                <a:effectLst/>
              </a:rPr>
              <a:t>on </a:t>
            </a:r>
            <a:r>
              <a:rPr lang="en-US" sz="4000" b="1" i="0" dirty="0">
                <a:solidFill>
                  <a:srgbClr val="333333"/>
                </a:solidFill>
                <a:effectLst/>
              </a:rPr>
              <a:t>Animals.</a:t>
            </a:r>
          </a:p>
          <a:p>
            <a:endParaRPr lang="en-US" dirty="0"/>
          </a:p>
        </p:txBody>
      </p:sp>
      <p:sp>
        <p:nvSpPr>
          <p:cNvPr id="17" name="TextBox 16">
            <a:extLst>
              <a:ext uri="{FF2B5EF4-FFF2-40B4-BE49-F238E27FC236}">
                <a16:creationId xmlns:a16="http://schemas.microsoft.com/office/drawing/2014/main" id="{0B622574-8FC9-7A86-3353-DB058C7DB018}"/>
              </a:ext>
            </a:extLst>
          </p:cNvPr>
          <p:cNvSpPr txBox="1"/>
          <p:nvPr/>
        </p:nvSpPr>
        <p:spPr>
          <a:xfrm>
            <a:off x="12750618" y="2536014"/>
            <a:ext cx="4484619" cy="3939540"/>
          </a:xfrm>
          <a:prstGeom prst="rect">
            <a:avLst/>
          </a:prstGeom>
          <a:noFill/>
        </p:spPr>
        <p:txBody>
          <a:bodyPr wrap="square" rtlCol="0">
            <a:spAutoFit/>
          </a:bodyPr>
          <a:lstStyle/>
          <a:p>
            <a:r>
              <a:rPr lang="en-US" sz="2800" b="1" i="0" dirty="0">
                <a:solidFill>
                  <a:srgbClr val="333333"/>
                </a:solidFill>
                <a:effectLst/>
              </a:rPr>
              <a:t>What was the month with the most posts?</a:t>
            </a:r>
          </a:p>
          <a:p>
            <a:endParaRPr lang="en-US" sz="2800" b="1" dirty="0">
              <a:solidFill>
                <a:srgbClr val="333333"/>
              </a:solidFill>
            </a:endParaRPr>
          </a:p>
          <a:p>
            <a:endParaRPr lang="en-US" sz="2800" b="1" i="0" dirty="0">
              <a:solidFill>
                <a:srgbClr val="333333"/>
              </a:solidFill>
              <a:effectLst/>
            </a:endParaRPr>
          </a:p>
          <a:p>
            <a:r>
              <a:rPr lang="en-US" sz="4000" b="1" i="0" dirty="0">
                <a:solidFill>
                  <a:srgbClr val="333333"/>
                </a:solidFill>
                <a:effectLst/>
              </a:rPr>
              <a:t>- January 2021 </a:t>
            </a:r>
            <a:r>
              <a:rPr lang="en-US" sz="4000" i="0" dirty="0">
                <a:solidFill>
                  <a:srgbClr val="333333"/>
                </a:solidFill>
                <a:effectLst/>
              </a:rPr>
              <a:t> with most posts (</a:t>
            </a:r>
            <a:r>
              <a:rPr lang="en-US" sz="4000" b="1" i="0" dirty="0">
                <a:solidFill>
                  <a:srgbClr val="333333"/>
                </a:solidFill>
                <a:effectLst/>
              </a:rPr>
              <a:t>1708 posts</a:t>
            </a:r>
            <a:r>
              <a:rPr lang="en-US" sz="4000" i="0" dirty="0">
                <a:solidFill>
                  <a:srgbClr val="333333"/>
                </a:solidFill>
                <a:effectLst/>
              </a:rPr>
              <a:t>).</a:t>
            </a:r>
            <a:endParaRPr lang="en-US" sz="4000" b="1" i="0" dirty="0">
              <a:solidFill>
                <a:srgbClr val="333333"/>
              </a:solidFill>
              <a:effectLst/>
            </a:endParaRP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Chart&#10;&#10;Description automatically generated">
            <a:extLst>
              <a:ext uri="{FF2B5EF4-FFF2-40B4-BE49-F238E27FC236}">
                <a16:creationId xmlns:a16="http://schemas.microsoft.com/office/drawing/2014/main" id="{AF77E75C-02A4-DE54-A8D1-DBD5E7CF1C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9739" y="1346125"/>
            <a:ext cx="10074675" cy="7438502"/>
          </a:xfrm>
          <a:prstGeom prst="rect">
            <a:avLst/>
          </a:prstGeom>
        </p:spPr>
      </p:pic>
      <p:sp>
        <p:nvSpPr>
          <p:cNvPr id="29" name="TextBox 28">
            <a:extLst>
              <a:ext uri="{FF2B5EF4-FFF2-40B4-BE49-F238E27FC236}">
                <a16:creationId xmlns:a16="http://schemas.microsoft.com/office/drawing/2014/main" id="{324A5D93-6A15-A748-CD07-32CF8A4322B1}"/>
              </a:ext>
            </a:extLst>
          </p:cNvPr>
          <p:cNvSpPr txBox="1"/>
          <p:nvPr/>
        </p:nvSpPr>
        <p:spPr>
          <a:xfrm>
            <a:off x="13129331" y="3390899"/>
            <a:ext cx="3868969" cy="1569660"/>
          </a:xfrm>
          <a:prstGeom prst="rect">
            <a:avLst/>
          </a:prstGeom>
          <a:noFill/>
        </p:spPr>
        <p:txBody>
          <a:bodyPr wrap="square" rtlCol="0">
            <a:spAutoFit/>
          </a:bodyPr>
          <a:lstStyle/>
          <a:p>
            <a:r>
              <a:rPr lang="en-US" sz="3200" b="1" dirty="0"/>
              <a:t>16 unique categories available for the content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Chart, bar chart&#10;&#10;Description automatically generated">
            <a:extLst>
              <a:ext uri="{FF2B5EF4-FFF2-40B4-BE49-F238E27FC236}">
                <a16:creationId xmlns:a16="http://schemas.microsoft.com/office/drawing/2014/main" id="{5FC87599-103E-4611-BE8C-009D692F4D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7674" y="828489"/>
            <a:ext cx="11117260" cy="7943903"/>
          </a:xfrm>
          <a:prstGeom prst="rect">
            <a:avLst/>
          </a:prstGeom>
        </p:spPr>
      </p:pic>
      <p:sp>
        <p:nvSpPr>
          <p:cNvPr id="29" name="TextBox 28">
            <a:extLst>
              <a:ext uri="{FF2B5EF4-FFF2-40B4-BE49-F238E27FC236}">
                <a16:creationId xmlns:a16="http://schemas.microsoft.com/office/drawing/2014/main" id="{4EB75E86-EF00-43B4-00E0-77049C4ACBF5}"/>
              </a:ext>
            </a:extLst>
          </p:cNvPr>
          <p:cNvSpPr txBox="1"/>
          <p:nvPr/>
        </p:nvSpPr>
        <p:spPr>
          <a:xfrm>
            <a:off x="13799241" y="3345886"/>
            <a:ext cx="4730286" cy="1569660"/>
          </a:xfrm>
          <a:prstGeom prst="rect">
            <a:avLst/>
          </a:prstGeom>
          <a:noFill/>
        </p:spPr>
        <p:txBody>
          <a:bodyPr wrap="square" rtlCol="0">
            <a:spAutoFit/>
          </a:bodyPr>
          <a:lstStyle/>
          <a:p>
            <a:r>
              <a:rPr lang="en-US" sz="3200" b="1" dirty="0"/>
              <a:t>1897 reactions on the most popular category Animals</a:t>
            </a:r>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427</Words>
  <Application>Microsoft Macintosh PowerPoint</Application>
  <PresentationFormat>Custom</PresentationFormat>
  <Paragraphs>97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Clear Sans Regular Bold</vt:lpstr>
      <vt:lpstr>Graphik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Priyanka Katre</cp:lastModifiedBy>
  <cp:revision>15</cp:revision>
  <dcterms:created xsi:type="dcterms:W3CDTF">2006-08-16T00:00:00Z</dcterms:created>
  <dcterms:modified xsi:type="dcterms:W3CDTF">2023-07-05T20:27:17Z</dcterms:modified>
  <dc:identifier>DAEhDyfaYKE</dc:identifier>
</cp:coreProperties>
</file>